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80"/>
  </p:notesMasterIdLst>
  <p:sldIdLst>
    <p:sldId id="481" r:id="rId2"/>
    <p:sldId id="1096" r:id="rId3"/>
    <p:sldId id="945" r:id="rId4"/>
    <p:sldId id="708" r:id="rId5"/>
    <p:sldId id="916" r:id="rId6"/>
    <p:sldId id="720" r:id="rId7"/>
    <p:sldId id="929" r:id="rId8"/>
    <p:sldId id="930" r:id="rId9"/>
    <p:sldId id="932" r:id="rId10"/>
    <p:sldId id="931" r:id="rId11"/>
    <p:sldId id="933" r:id="rId12"/>
    <p:sldId id="691" r:id="rId13"/>
    <p:sldId id="917" r:id="rId14"/>
    <p:sldId id="948" r:id="rId15"/>
    <p:sldId id="723" r:id="rId16"/>
    <p:sldId id="724" r:id="rId17"/>
    <p:sldId id="725" r:id="rId18"/>
    <p:sldId id="952" r:id="rId19"/>
    <p:sldId id="738" r:id="rId20"/>
    <p:sldId id="934" r:id="rId21"/>
    <p:sldId id="935" r:id="rId22"/>
    <p:sldId id="748" r:id="rId23"/>
    <p:sldId id="1039" r:id="rId24"/>
    <p:sldId id="1090" r:id="rId25"/>
    <p:sldId id="936" r:id="rId26"/>
    <p:sldId id="766" r:id="rId27"/>
    <p:sldId id="767" r:id="rId28"/>
    <p:sldId id="769" r:id="rId29"/>
    <p:sldId id="770" r:id="rId30"/>
    <p:sldId id="771" r:id="rId31"/>
    <p:sldId id="1087" r:id="rId32"/>
    <p:sldId id="780" r:id="rId33"/>
    <p:sldId id="776" r:id="rId34"/>
    <p:sldId id="1172" r:id="rId35"/>
    <p:sldId id="785" r:id="rId36"/>
    <p:sldId id="789" r:id="rId37"/>
    <p:sldId id="942" r:id="rId38"/>
    <p:sldId id="788" r:id="rId39"/>
    <p:sldId id="794" r:id="rId40"/>
    <p:sldId id="791" r:id="rId41"/>
    <p:sldId id="1089" r:id="rId42"/>
    <p:sldId id="818" r:id="rId43"/>
    <p:sldId id="943" r:id="rId44"/>
    <p:sldId id="958" r:id="rId45"/>
    <p:sldId id="919" r:id="rId46"/>
    <p:sldId id="887" r:id="rId47"/>
    <p:sldId id="888" r:id="rId48"/>
    <p:sldId id="875" r:id="rId49"/>
    <p:sldId id="894" r:id="rId50"/>
    <p:sldId id="895" r:id="rId51"/>
    <p:sldId id="896" r:id="rId52"/>
    <p:sldId id="890" r:id="rId53"/>
    <p:sldId id="898" r:id="rId54"/>
    <p:sldId id="899" r:id="rId55"/>
    <p:sldId id="900" r:id="rId56"/>
    <p:sldId id="1095" r:id="rId57"/>
    <p:sldId id="901" r:id="rId58"/>
    <p:sldId id="1093" r:id="rId59"/>
    <p:sldId id="1091" r:id="rId60"/>
    <p:sldId id="1023" r:id="rId61"/>
    <p:sldId id="1092" r:id="rId62"/>
    <p:sldId id="1094" r:id="rId63"/>
    <p:sldId id="904" r:id="rId64"/>
    <p:sldId id="922" r:id="rId65"/>
    <p:sldId id="923" r:id="rId66"/>
    <p:sldId id="925" r:id="rId67"/>
    <p:sldId id="905" r:id="rId68"/>
    <p:sldId id="906" r:id="rId69"/>
    <p:sldId id="908" r:id="rId70"/>
    <p:sldId id="909" r:id="rId71"/>
    <p:sldId id="911" r:id="rId72"/>
    <p:sldId id="913" r:id="rId73"/>
    <p:sldId id="878" r:id="rId74"/>
    <p:sldId id="959" r:id="rId75"/>
    <p:sldId id="1098" r:id="rId76"/>
    <p:sldId id="1097" r:id="rId77"/>
    <p:sldId id="1099" r:id="rId78"/>
    <p:sldId id="1100" r:id="rId7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>
      <p:cViewPr varScale="1">
        <p:scale>
          <a:sx n="82" d="100"/>
          <a:sy n="82" d="100"/>
        </p:scale>
        <p:origin x="1502" y="62"/>
      </p:cViewPr>
      <p:guideLst>
        <p:guide orient="horz" pos="216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5E6A893-B5CC-4246-85C7-E34F37F7FDAA}" type="datetimeFigureOut">
              <a:rPr lang="en-US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A8AA8A-7136-4845-859C-136E2F86C53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BA54A3B-56A0-4E70-ABBF-77FE20043B00}" type="slidenum">
              <a:rPr lang="en-US" smtClean="0"/>
              <a:t>49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6" name="TextBox 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774D4B2-CC31-4037-87DE-00FCA0E64149}" type="datetime1">
              <a:rPr lang="en-US"/>
              <a:t>5/15/2023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451418D-9243-4AB9-9F29-4871E23652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CAAC6-CF23-4456-861B-F18721C82A93}" type="datetime1">
              <a:rPr lang="en-US"/>
              <a:t>5/15/2023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E3CE-4170-4F41-B8F4-60BCA31C6D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 rot="5400000">
            <a:off x="3908425" y="2881313"/>
            <a:ext cx="5481637" cy="922338"/>
            <a:chOff x="1815339" y="1381459"/>
            <a:chExt cx="5480154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6745" y="1381458"/>
              <a:ext cx="877650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1815339" y="1924967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26011" y="1928146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55E44-BD0E-4AAD-8C24-31351FDE304C}" type="datetime1">
              <a:rPr lang="en-US"/>
              <a:t>5/15/2023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AD292-86B8-4430-8198-1C000D74795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B72BA-4A16-46AD-94CE-14C7A24CC6A2}" type="datetime1">
              <a:rPr lang="en-US"/>
              <a:t>5/15/2023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B2288-79A2-4C25-BF45-C3D3FB082BD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1173163" y="2887663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2033" y="1927207"/>
              <a:ext cx="3119661" cy="158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91D1A-485D-43AD-817E-8798D0D6D12D}" type="datetime1">
              <a:rPr lang="en-US"/>
              <a:t>5/15/2023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0FC46-3F5A-4997-94FC-29CA5E08A2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C18B-4238-4043-8C79-0B6270933829}" type="datetime1">
              <a:rPr lang="en-US"/>
              <a:t>5/15/2023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7F6D1-E4F6-4B0B-9DEE-0FDB3DA52B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6A93-A745-4B51-939E-21F2290C387C}" type="datetime1">
              <a:rPr lang="en-US"/>
              <a:t>5/15/2023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2CA12-F410-4D05-817F-C7DAAA1DAA2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6FF48-5EC1-4770-B428-301248C668C9}" type="datetime1">
              <a:rPr lang="en-US"/>
              <a:t>5/15/2023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7BAB-8F7C-44C9-B527-0852C5EDD13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1086F-7A2A-411D-A07B-68917678ACE5}" type="datetime1">
              <a:rPr lang="en-US"/>
              <a:t>5/15/2023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46A79-0483-47F4-A52E-54465881EC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1E774-92AE-4988-AD46-87B564674995}" type="datetime1">
              <a:rPr lang="en-US"/>
              <a:t>5/15/2023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9DA97-CAB3-4D7F-841C-354893A63B3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F309F-8184-4D93-9AA8-D74F5D036FC8}" type="datetime1">
              <a:rPr lang="en-US"/>
              <a:t>5/15/2023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CFEEE-EFCF-4DF2-901F-DB21964B775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688975" y="569913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8500" y="2247900"/>
            <a:ext cx="77470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FB81CF-7F9C-4E60-BBB3-B82E02EFE3CC}" type="datetime1">
              <a:rPr lang="en-US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0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925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0A4D58-1EC9-45B4-B5A3-46A2FF7BF52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12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7660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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3pPr>
      <a:lvl4pPr marL="1508125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1600" kern="1200">
          <a:solidFill>
            <a:srgbClr val="262626"/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0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2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7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72B850-FFDE-4D2D-A4D5-740EE7188FD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1F034E25-2BC8-480A-B28C-6394319CF358}" type="slidenum">
              <a:rPr lang="en-US" smtClean="0"/>
              <a:t>10</a:t>
            </a:fld>
            <a:endParaRPr lang="en-US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52463"/>
            <a:ext cx="80581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0486" name="Content Placeholder 2"/>
          <p:cNvSpPr txBox="1"/>
          <p:nvPr/>
        </p:nvSpPr>
        <p:spPr bwMode="auto">
          <a:xfrm>
            <a:off x="457200" y="6172200"/>
            <a:ext cx="82296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32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Tạo nên trần ổ miệng.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BBB3008-5E31-4511-943B-F44A13BAC2C4}" type="slidenum">
              <a:rPr lang="en-US" smtClean="0"/>
              <a:t>11</a:t>
            </a:fld>
            <a:endParaRPr lang="en-US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23888"/>
            <a:ext cx="80676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E562614-3561-432E-99DF-CCA483FB8DAB}" type="slidenum">
              <a:rPr lang="en-US" smtClean="0"/>
              <a:t>12</a:t>
            </a:fld>
            <a:endParaRPr lang="en-US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71513"/>
            <a:ext cx="80581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ỐNG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20AA0E4-C53C-43C2-AF2B-5F52C491209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8001000" cy="594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6DFF36D-B9D9-4018-9449-32D80FAF9F76}" type="slidenum">
              <a:rPr lang="en-US" smtClean="0"/>
              <a:t>15</a:t>
            </a:fld>
            <a:endParaRPr lang="en-US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62200"/>
            <a:ext cx="7829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THỰC QUẢN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228600" y="685800"/>
            <a:ext cx="86106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theo hầu ở cổ.</a:t>
            </a: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ngực vào </a:t>
            </a: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 bụng nối với dạ dày ở tâm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endParaRPr lang="en-US" sz="280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6AE20D1-DC4E-48ED-B92F-66369B1BB4E6}" type="slidenum">
              <a:rPr lang="en-US" smtClean="0"/>
              <a:t>16</a:t>
            </a:fld>
            <a:endParaRPr lang="en-US" smtClean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" y="120650"/>
            <a:ext cx="8849995" cy="589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46C0D2-210F-414A-8159-593BD3CD9205}" type="slidenum">
              <a:rPr lang="en-US" smtClean="0"/>
              <a:t>17</a:t>
            </a:fld>
            <a:endParaRPr lang="en-US" smtClean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490538"/>
            <a:ext cx="86391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VỠ TĨNH MẠCH 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18</a:t>
            </a:fld>
            <a:endParaRPr lang="en-US"/>
          </a:p>
        </p:txBody>
      </p:sp>
      <p:pic>
        <p:nvPicPr>
          <p:cNvPr id="5123" name="Picture 3" descr="C:\Users\USER\Desktop\tgb13854473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929648" cy="4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9AD2EE46-01D0-4E93-87E6-700F557984C8}" type="slidenum">
              <a:rPr lang="en-US" smtClean="0"/>
              <a:t>19</a:t>
            </a:fld>
            <a:endParaRPr lang="en-US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971550"/>
            <a:ext cx="78581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 txBox="1"/>
          <p:nvPr/>
        </p:nvSpPr>
        <p:spPr bwMode="auto">
          <a:xfrm>
            <a:off x="457200" y="46038"/>
            <a:ext cx="8229600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" y="332105"/>
            <a:ext cx="8557895" cy="6234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F3EDA0-CBBD-4F33-91EC-5BFD54BE9249}" type="slidenum">
              <a:rPr lang="en-US" smtClean="0"/>
              <a:t>20</a:t>
            </a:fld>
            <a:endParaRPr lang="en-US" smtClean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"/>
            <a:ext cx="78867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Content Placeholder 2"/>
          <p:cNvSpPr txBox="1"/>
          <p:nvPr/>
        </p:nvSpPr>
        <p:spPr>
          <a:xfrm>
            <a:off x="152400" y="5638800"/>
            <a:ext cx="8610600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J, có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1,5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Untitled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1905000"/>
            <a:ext cx="4495800" cy="4419600"/>
          </a:xfrm>
          <a:noFill/>
        </p:spPr>
      </p:pic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257800" y="2590800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114800" y="4191000"/>
            <a:ext cx="9144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733800" y="4191000"/>
            <a:ext cx="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4572000" y="4572000"/>
            <a:ext cx="23622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5943600" y="2133600"/>
            <a:ext cx="1143000" cy="4572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2- ĐÁY VỊ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943600" y="3657600"/>
            <a:ext cx="1295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THÂN VỊ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4724400" y="5486400"/>
            <a:ext cx="1524000" cy="6858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4- HANG MÔN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810000" y="5029200"/>
            <a:ext cx="685800" cy="9144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486400" y="1752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H="1" flipV="1">
            <a:off x="4495800" y="3733800"/>
            <a:ext cx="152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Arc 18"/>
          <p:cNvSpPr/>
          <p:nvPr/>
        </p:nvSpPr>
        <p:spPr bwMode="auto">
          <a:xfrm rot="11217090" flipH="1">
            <a:off x="5105400" y="2209800"/>
            <a:ext cx="609600" cy="911225"/>
          </a:xfrm>
          <a:custGeom>
            <a:avLst/>
            <a:gdLst>
              <a:gd name="T0" fmla="*/ 0 w 22743"/>
              <a:gd name="T1" fmla="*/ 2147483647 h 21600"/>
              <a:gd name="T2" fmla="*/ 2147483647 w 22743"/>
              <a:gd name="T3" fmla="*/ 2147483647 h 21600"/>
              <a:gd name="T4" fmla="*/ 2147483647 w 2274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43"/>
              <a:gd name="T10" fmla="*/ 0 h 21600"/>
              <a:gd name="T11" fmla="*/ 22743 w 2274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43" h="21600" fill="none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</a:path>
              <a:path w="22743" h="21600" stroke="0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  <a:lnTo>
                  <a:pt x="1143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 flipH="1" flipV="1">
            <a:off x="4114800" y="2362200"/>
            <a:ext cx="1295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 flipH="1">
            <a:off x="2667000" y="4724400"/>
            <a:ext cx="838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66800" y="4800600"/>
            <a:ext cx="1524000" cy="5334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5- LỖ MÔN VỊ</a:t>
            </a: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124200" y="3124200"/>
            <a:ext cx="1981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GÓC</a:t>
            </a: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4800600" y="1143000"/>
            <a:ext cx="17526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TÂM VỊ</a:t>
            </a: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1981200" y="2057400"/>
            <a:ext cx="1981200" cy="5334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1- VÙNG TÂM VỊ</a:t>
            </a: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ĐOẠN:</a:t>
            </a:r>
          </a:p>
        </p:txBody>
      </p:sp>
      <p:sp>
        <p:nvSpPr>
          <p:cNvPr id="54293" name="Rectangle 26"/>
          <p:cNvSpPr>
            <a:spLocks noGrp="1" noChangeArrowheads="1"/>
          </p:cNvSpPr>
          <p:nvPr>
            <p:ph type="title"/>
          </p:nvPr>
        </p:nvSpPr>
        <p:spPr>
          <a:xfrm>
            <a:off x="688975" y="3048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/>
      <p:bldP spid="32776" grpId="0" animBg="1"/>
      <p:bldP spid="32777" grpId="0" animBg="1"/>
      <p:bldP spid="32778" grpId="0" animBg="1"/>
      <p:bldP spid="32779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 animBg="1"/>
      <p:bldP spid="32787" grpId="0" animBg="1"/>
      <p:bldP spid="32788" grpId="0" animBg="1"/>
      <p:bldP spid="32789" grpId="0" animBg="1"/>
      <p:bldP spid="32790" grpId="0"/>
      <p:bldP spid="32791" grpId="0"/>
      <p:bldP spid="32792" grpId="0" animBg="1"/>
      <p:bldP spid="327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457200" y="116554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Tâm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thông với thực quản, không có cơ thắt.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Đáy vị (phình vị lớn)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sát dưới vòm hoành (T). Tư thế đứng: chứa không khí.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Thân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thẳng đứng, chứa các tế bào chính và viền/thành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Hang môn vị: 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 các tuyến G.</a:t>
            </a:r>
            <a:endParaRPr lang="en-US" b="1" smtClean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Môn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có lỗ thông với tá tràng, có cơ thắt môn vị.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Tế bào ECL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rải rác dưới niêm mạc dạ dày.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b="1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2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A283199-6262-464D-B345-B3EBF278F710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  <a:endParaRPr lang="en-US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" y="570230"/>
            <a:ext cx="852233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tạo tuyến vị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920" y="2335530"/>
            <a:ext cx="407352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 descr="tieu-hoa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066800"/>
            <a:ext cx="3419475" cy="5105400"/>
          </a:xfrm>
          <a:noFill/>
        </p:spPr>
      </p:pic>
      <p:sp>
        <p:nvSpPr>
          <p:cNvPr id="3076" name="Line 4"/>
          <p:cNvSpPr>
            <a:spLocks noChangeShapeType="1"/>
          </p:cNvSpPr>
          <p:nvPr/>
        </p:nvSpPr>
        <p:spPr bwMode="auto">
          <a:xfrm flipV="1">
            <a:off x="5029200" y="3276600"/>
            <a:ext cx="1600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 flipV="1">
            <a:off x="5181600" y="4343400"/>
            <a:ext cx="1371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29400" y="4038600"/>
            <a:ext cx="1447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NON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6781800" y="2895600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7239000" y="4572000"/>
            <a:ext cx="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67056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TÁ TRÀNG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6934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HỔNG TRÀNG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6781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HỒI TRÀNG</a:t>
            </a:r>
          </a:p>
        </p:txBody>
      </p:sp>
      <p:sp>
        <p:nvSpPr>
          <p:cNvPr id="6247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0" y="2438400"/>
            <a:ext cx="32004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oạn </a:t>
            </a:r>
            <a:r>
              <a:rPr lang="vi-VN" sz="3200" b="1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dài nhất của ống tiêu 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9m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  <p:bldP spid="3077" grpId="0" animBg="1"/>
      <p:bldP spid="3078" grpId="0" animBg="1"/>
      <p:bldP spid="3079" grpId="0" animBg="1"/>
      <p:bldP spid="3081" grpId="0"/>
      <p:bldP spid="3084" grpId="0"/>
      <p:bldP spid="3085" grpId="0"/>
      <p:bldP spid="30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pic>
        <p:nvPicPr>
          <p:cNvPr id="63491" name="Picture 8" descr="TT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990600"/>
            <a:ext cx="4114800" cy="5783263"/>
          </a:xfrm>
          <a:noFill/>
        </p:spPr>
      </p:pic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2514600" y="3048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13716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6400800" y="4038600"/>
            <a:ext cx="1143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1752600" y="4572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5334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51214" name="Rectangle 14"/>
          <p:cNvSpPr>
            <a:spLocks noChangeArrowheads="1"/>
          </p:cNvSpPr>
          <p:nvPr/>
        </p:nvSpPr>
        <p:spPr bwMode="auto">
          <a:xfrm>
            <a:off x="7620000" y="3276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HỔNG -HỒI TRÀNG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VỊ TRÍ: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0" grpId="0"/>
      <p:bldP spid="51211" grpId="0" animBg="1"/>
      <p:bldP spid="51212" grpId="0" animBg="1"/>
      <p:bldP spid="51213" grpId="0"/>
      <p:bldP spid="51214" grpId="0"/>
      <p:bldP spid="512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8" descr="da-day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00400" y="2057400"/>
            <a:ext cx="3900488" cy="4267200"/>
          </a:xfrm>
          <a:noFill/>
        </p:spPr>
      </p:pic>
      <p:sp>
        <p:nvSpPr>
          <p:cNvPr id="14346" name="Line 10"/>
          <p:cNvSpPr>
            <a:spLocks noChangeShapeType="1"/>
          </p:cNvSpPr>
          <p:nvPr/>
        </p:nvSpPr>
        <p:spPr bwMode="auto">
          <a:xfrm flipH="1">
            <a:off x="2743200" y="57150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 flipV="1">
            <a:off x="3886200" y="2438400"/>
            <a:ext cx="685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3962400" y="60198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2819400" y="2743200"/>
            <a:ext cx="914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 flipV="1">
            <a:off x="2438400" y="4495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V="1">
            <a:off x="5181600" y="2286000"/>
            <a:ext cx="9144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5867400" y="43434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24384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(HÀNH TÁ TRÀNG)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12192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668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DƯỚI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L3</a:t>
            </a: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59436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MÔN VỊ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8382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XUỐNG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27432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NGANG</a:t>
            </a: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4770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LÊN</a:t>
            </a: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315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HỔNG TRÀNG</a:t>
            </a:r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5410200" y="55626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ĐOAN: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/>
      <p:bldP spid="14354" grpId="0"/>
      <p:bldP spid="14355" grpId="0"/>
      <p:bldP spid="14356" grpId="0"/>
      <p:bldP spid="14357" grpId="0"/>
      <p:bldP spid="14358" grpId="0"/>
      <p:bldP spid="14359" grpId="0"/>
      <p:bldP spid="14360" grpId="0"/>
      <p:bldP spid="14361" grpId="0" animBg="1"/>
      <p:bldP spid="1436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dd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335088"/>
            <a:ext cx="5776912" cy="4267200"/>
          </a:xfrm>
          <a:noFill/>
        </p:spPr>
      </p:pic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1752600" y="3925888"/>
            <a:ext cx="15240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1828800" y="3240088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3657600" y="1639888"/>
            <a:ext cx="1905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886200" y="3697288"/>
            <a:ext cx="2514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810000" y="3163888"/>
            <a:ext cx="2819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09600" y="3697288"/>
            <a:ext cx="7620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BÉ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096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5867400" y="1106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CHOLEDOQUE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391400" y="31638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PHỤ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SANROTINI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7086600" y="44592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WIRSUNG</a:t>
            </a:r>
          </a:p>
        </p:txBody>
      </p:sp>
      <p:sp>
        <p:nvSpPr>
          <p:cNvPr id="67599" name="Rectangle 19"/>
          <p:cNvSpPr>
            <a:spLocks noGrp="1" noChangeArrowheads="1"/>
          </p:cNvSpPr>
          <p:nvPr>
            <p:ph type="title"/>
          </p:nvPr>
        </p:nvSpPr>
        <p:spPr>
          <a:xfrm>
            <a:off x="688975" y="-1524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33400" y="344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2" grpId="0" animBg="1"/>
      <p:bldP spid="18443" grpId="0" animBg="1"/>
      <p:bldP spid="18444" grpId="0" animBg="1"/>
      <p:bldP spid="18445" grpId="0"/>
      <p:bldP spid="18446" grpId="0"/>
      <p:bldP spid="18448" grpId="0"/>
      <p:bldP spid="18449" grpId="0"/>
      <p:bldP spid="18450" grpId="0"/>
      <p:bldP spid="184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dd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24225" y="2343150"/>
            <a:ext cx="3028950" cy="3390900"/>
          </a:xfrm>
          <a:noFill/>
        </p:spPr>
      </p:pic>
      <p:sp>
        <p:nvSpPr>
          <p:cNvPr id="686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2362200" y="4267200"/>
            <a:ext cx="2438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5562600" y="2057400"/>
            <a:ext cx="838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5638800" y="4038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2743200" y="4876800"/>
            <a:ext cx="1676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9144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CƠ VÒNG ODDI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295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2390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69342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4343400" y="3886200"/>
            <a:ext cx="1143000" cy="10668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5181600" y="4572000"/>
            <a:ext cx="7620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172200" y="563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BÓNG VATER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6393" grpId="0" animBg="1"/>
      <p:bldP spid="16394" grpId="0" animBg="1"/>
      <p:bldP spid="16395" grpId="0" animBg="1"/>
      <p:bldP spid="16396" grpId="0" animBg="1"/>
      <p:bldP spid="16397" grpId="0"/>
      <p:bldP spid="16398" grpId="0"/>
      <p:bldP spid="16399" grpId="0"/>
      <p:bldP spid="16400" grpId="0"/>
      <p:bldP spid="16401" grpId="0" animBg="1"/>
      <p:bldP spid="16402" grpId="0" animBg="1"/>
      <p:bldP spid="164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D79E271-8707-4EFF-ADD3-3F0B564A6CFE}" type="slidenum">
              <a:rPr lang="en-US" smtClean="0"/>
              <a:t>3</a:t>
            </a:fld>
            <a:endParaRPr lang="en-US" smtClean="0"/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0" y="1981200"/>
            <a:ext cx="9144000" cy="403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- Kể tên được các cơ quan cấu tạo nên bộ máy tiêu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hoá.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- Mô tả được hình thể ngoài, hình thể trong và các liên quan của các cơ quan cấu tạo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 bộ </a:t>
            </a: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máy tiêu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hoá.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- Trình bày </a:t>
            </a:r>
            <a:r>
              <a:rPr lang="en-US" sz="3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sinh lý quá trình tiêu hóa và hấp thụ các chất ở các cơ quan bộ máy tiêu hóa.</a:t>
            </a: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dd-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24150" y="1676400"/>
            <a:ext cx="5581650" cy="4953000"/>
          </a:xfrm>
          <a:noFill/>
        </p:spPr>
      </p:pic>
      <p:sp>
        <p:nvSpPr>
          <p:cNvPr id="69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209800" y="4800600"/>
            <a:ext cx="2743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2514600" y="3810000"/>
            <a:ext cx="2895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7010400" y="3048000"/>
            <a:ext cx="457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105400" y="4419600"/>
            <a:ext cx="457200" cy="198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3200400" y="2438400"/>
            <a:ext cx="21336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H="1" flipV="1">
            <a:off x="2590800" y="3200400"/>
            <a:ext cx="2971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9812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THÂN TẠNG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066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1371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 TỤY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9906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TỤY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5867400" y="609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 TỤY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7467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 TỤY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TUYẾN TỤY:</a:t>
            </a:r>
          </a:p>
        </p:txBody>
      </p:sp>
      <p:sp>
        <p:nvSpPr>
          <p:cNvPr id="22551" name="Freeform 23"/>
          <p:cNvSpPr/>
          <p:nvPr/>
        </p:nvSpPr>
        <p:spPr bwMode="auto">
          <a:xfrm>
            <a:off x="4368800" y="2717800"/>
            <a:ext cx="3111500" cy="2374900"/>
          </a:xfrm>
          <a:custGeom>
            <a:avLst/>
            <a:gdLst>
              <a:gd name="T0" fmla="*/ 2147483647 w 1960"/>
              <a:gd name="T1" fmla="*/ 2147483647 h 1496"/>
              <a:gd name="T2" fmla="*/ 2147483647 w 1960"/>
              <a:gd name="T3" fmla="*/ 2147483647 h 1496"/>
              <a:gd name="T4" fmla="*/ 2147483647 w 1960"/>
              <a:gd name="T5" fmla="*/ 2147483647 h 1496"/>
              <a:gd name="T6" fmla="*/ 2147483647 w 1960"/>
              <a:gd name="T7" fmla="*/ 2147483647 h 1496"/>
              <a:gd name="T8" fmla="*/ 2147483647 w 1960"/>
              <a:gd name="T9" fmla="*/ 2147483647 h 1496"/>
              <a:gd name="T10" fmla="*/ 2147483647 w 1960"/>
              <a:gd name="T11" fmla="*/ 2147483647 h 1496"/>
              <a:gd name="T12" fmla="*/ 2147483647 w 1960"/>
              <a:gd name="T13" fmla="*/ 2147483647 h 1496"/>
              <a:gd name="T14" fmla="*/ 2147483647 w 1960"/>
              <a:gd name="T15" fmla="*/ 2147483647 h 1496"/>
              <a:gd name="T16" fmla="*/ 2147483647 w 1960"/>
              <a:gd name="T17" fmla="*/ 2147483647 h 1496"/>
              <a:gd name="T18" fmla="*/ 2147483647 w 1960"/>
              <a:gd name="T19" fmla="*/ 2147483647 h 1496"/>
              <a:gd name="T20" fmla="*/ 2147483647 w 1960"/>
              <a:gd name="T21" fmla="*/ 2147483647 h 1496"/>
              <a:gd name="T22" fmla="*/ 2147483647 w 1960"/>
              <a:gd name="T23" fmla="*/ 2147483647 h 1496"/>
              <a:gd name="T24" fmla="*/ 2147483647 w 1960"/>
              <a:gd name="T25" fmla="*/ 2147483647 h 1496"/>
              <a:gd name="T26" fmla="*/ 2147483647 w 1960"/>
              <a:gd name="T27" fmla="*/ 2147483647 h 1496"/>
              <a:gd name="T28" fmla="*/ 2147483647 w 1960"/>
              <a:gd name="T29" fmla="*/ 2147483647 h 1496"/>
              <a:gd name="T30" fmla="*/ 2147483647 w 1960"/>
              <a:gd name="T31" fmla="*/ 2147483647 h 1496"/>
              <a:gd name="T32" fmla="*/ 2147483647 w 1960"/>
              <a:gd name="T33" fmla="*/ 2147483647 h 1496"/>
              <a:gd name="T34" fmla="*/ 2147483647 w 1960"/>
              <a:gd name="T35" fmla="*/ 2147483647 h 1496"/>
              <a:gd name="T36" fmla="*/ 2147483647 w 1960"/>
              <a:gd name="T37" fmla="*/ 2147483647 h 1496"/>
              <a:gd name="T38" fmla="*/ 2147483647 w 1960"/>
              <a:gd name="T39" fmla="*/ 2147483647 h 1496"/>
              <a:gd name="T40" fmla="*/ 2147483647 w 1960"/>
              <a:gd name="T41" fmla="*/ 2147483647 h 1496"/>
              <a:gd name="T42" fmla="*/ 2147483647 w 1960"/>
              <a:gd name="T43" fmla="*/ 2147483647 h 1496"/>
              <a:gd name="T44" fmla="*/ 2147483647 w 1960"/>
              <a:gd name="T45" fmla="*/ 2147483647 h 1496"/>
              <a:gd name="T46" fmla="*/ 2147483647 w 1960"/>
              <a:gd name="T47" fmla="*/ 2147483647 h 1496"/>
              <a:gd name="T48" fmla="*/ 2147483647 w 1960"/>
              <a:gd name="T49" fmla="*/ 2147483647 h 149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60"/>
              <a:gd name="T76" fmla="*/ 0 h 1496"/>
              <a:gd name="T77" fmla="*/ 1960 w 1960"/>
              <a:gd name="T78" fmla="*/ 1496 h 149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60" h="1496">
                <a:moveTo>
                  <a:pt x="80" y="880"/>
                </a:moveTo>
                <a:cubicBezTo>
                  <a:pt x="48" y="880"/>
                  <a:pt x="88" y="880"/>
                  <a:pt x="80" y="928"/>
                </a:cubicBezTo>
                <a:cubicBezTo>
                  <a:pt x="72" y="976"/>
                  <a:pt x="0" y="1080"/>
                  <a:pt x="32" y="1168"/>
                </a:cubicBezTo>
                <a:cubicBezTo>
                  <a:pt x="64" y="1256"/>
                  <a:pt x="168" y="1416"/>
                  <a:pt x="272" y="1456"/>
                </a:cubicBezTo>
                <a:cubicBezTo>
                  <a:pt x="376" y="1496"/>
                  <a:pt x="568" y="1456"/>
                  <a:pt x="656" y="1408"/>
                </a:cubicBezTo>
                <a:cubicBezTo>
                  <a:pt x="744" y="1360"/>
                  <a:pt x="792" y="1224"/>
                  <a:pt x="800" y="1168"/>
                </a:cubicBezTo>
                <a:cubicBezTo>
                  <a:pt x="808" y="1112"/>
                  <a:pt x="744" y="1096"/>
                  <a:pt x="704" y="1072"/>
                </a:cubicBezTo>
                <a:cubicBezTo>
                  <a:pt x="664" y="1048"/>
                  <a:pt x="584" y="1048"/>
                  <a:pt x="560" y="1024"/>
                </a:cubicBezTo>
                <a:cubicBezTo>
                  <a:pt x="536" y="1000"/>
                  <a:pt x="504" y="968"/>
                  <a:pt x="560" y="928"/>
                </a:cubicBezTo>
                <a:cubicBezTo>
                  <a:pt x="616" y="888"/>
                  <a:pt x="784" y="808"/>
                  <a:pt x="896" y="784"/>
                </a:cubicBezTo>
                <a:cubicBezTo>
                  <a:pt x="1008" y="760"/>
                  <a:pt x="1136" y="808"/>
                  <a:pt x="1232" y="784"/>
                </a:cubicBezTo>
                <a:cubicBezTo>
                  <a:pt x="1328" y="760"/>
                  <a:pt x="1376" y="720"/>
                  <a:pt x="1472" y="640"/>
                </a:cubicBezTo>
                <a:cubicBezTo>
                  <a:pt x="1568" y="560"/>
                  <a:pt x="1728" y="384"/>
                  <a:pt x="1808" y="304"/>
                </a:cubicBezTo>
                <a:cubicBezTo>
                  <a:pt x="1888" y="224"/>
                  <a:pt x="1944" y="208"/>
                  <a:pt x="1952" y="160"/>
                </a:cubicBezTo>
                <a:cubicBezTo>
                  <a:pt x="1960" y="112"/>
                  <a:pt x="1904" y="32"/>
                  <a:pt x="1856" y="16"/>
                </a:cubicBezTo>
                <a:cubicBezTo>
                  <a:pt x="1808" y="0"/>
                  <a:pt x="1737" y="22"/>
                  <a:pt x="1664" y="64"/>
                </a:cubicBezTo>
                <a:cubicBezTo>
                  <a:pt x="1591" y="106"/>
                  <a:pt x="1520" y="242"/>
                  <a:pt x="1416" y="266"/>
                </a:cubicBezTo>
                <a:cubicBezTo>
                  <a:pt x="1312" y="290"/>
                  <a:pt x="1151" y="218"/>
                  <a:pt x="1040" y="208"/>
                </a:cubicBezTo>
                <a:cubicBezTo>
                  <a:pt x="929" y="198"/>
                  <a:pt x="848" y="192"/>
                  <a:pt x="752" y="208"/>
                </a:cubicBezTo>
                <a:cubicBezTo>
                  <a:pt x="656" y="224"/>
                  <a:pt x="520" y="264"/>
                  <a:pt x="464" y="304"/>
                </a:cubicBezTo>
                <a:cubicBezTo>
                  <a:pt x="408" y="344"/>
                  <a:pt x="416" y="376"/>
                  <a:pt x="416" y="448"/>
                </a:cubicBezTo>
                <a:cubicBezTo>
                  <a:pt x="416" y="520"/>
                  <a:pt x="472" y="664"/>
                  <a:pt x="464" y="736"/>
                </a:cubicBezTo>
                <a:cubicBezTo>
                  <a:pt x="456" y="808"/>
                  <a:pt x="400" y="848"/>
                  <a:pt x="368" y="880"/>
                </a:cubicBezTo>
                <a:cubicBezTo>
                  <a:pt x="336" y="912"/>
                  <a:pt x="320" y="928"/>
                  <a:pt x="272" y="928"/>
                </a:cubicBezTo>
                <a:cubicBezTo>
                  <a:pt x="224" y="928"/>
                  <a:pt x="112" y="880"/>
                  <a:pt x="80" y="880"/>
                </a:cubicBezTo>
                <a:close/>
              </a:path>
            </a:pathLst>
          </a:custGeom>
          <a:solidFill>
            <a:srgbClr val="00FF00">
              <a:alpha val="20000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/>
      <p:bldP spid="22545" grpId="0"/>
      <p:bldP spid="22546" grpId="0"/>
      <p:bldP spid="22547" grpId="0"/>
      <p:bldP spid="22548" grpId="0"/>
      <p:bldP spid="22549" grpId="0"/>
      <p:bldP spid="22550" grpId="0"/>
      <p:bldP spid="2255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tuyến tụy:</a:t>
            </a:r>
          </a:p>
        </p:txBody>
      </p:sp>
      <p:pic>
        <p:nvPicPr>
          <p:cNvPr id="4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2428240"/>
            <a:ext cx="4917440" cy="3315335"/>
          </a:xfrm>
          <a:prstGeom prst="rect">
            <a:avLst/>
          </a:prstGeom>
        </p:spPr>
      </p:pic>
      <p:pic>
        <p:nvPicPr>
          <p:cNvPr id="5" name="Picture 4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25" y="2428240"/>
            <a:ext cx="3815080" cy="32111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8775804-85DD-40F2-92D0-A0AE6C5E866F}" type="slidenum">
              <a:rPr lang="en-US" smtClean="0"/>
              <a:t>32</a:t>
            </a:fld>
            <a:endParaRPr lang="en-US" smtClean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833438"/>
            <a:ext cx="86487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2710" name="Title 1"/>
          <p:cNvSpPr txBox="1"/>
          <p:nvPr/>
        </p:nvSpPr>
        <p:spPr bwMode="auto">
          <a:xfrm>
            <a:off x="688975" y="-15240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RUOT-NO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81313" y="914400"/>
            <a:ext cx="4433887" cy="5943600"/>
          </a:xfrm>
          <a:noFill/>
        </p:spPr>
      </p:pic>
      <p:sp>
        <p:nvSpPr>
          <p:cNvPr id="4100" name="Line 4"/>
          <p:cNvSpPr>
            <a:spLocks noChangeShapeType="1"/>
          </p:cNvSpPr>
          <p:nvPr/>
        </p:nvSpPr>
        <p:spPr bwMode="auto">
          <a:xfrm flipH="1" flipV="1">
            <a:off x="2514600" y="3200400"/>
            <a:ext cx="2057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5867400" y="2971800"/>
            <a:ext cx="1066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914400" y="2667000"/>
            <a:ext cx="1524000" cy="533400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TRÀNG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010400" y="2590800"/>
            <a:ext cx="1828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HỔNG TRÀNG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VỊ TRÍ: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7696200" y="32004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7086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NGANG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TRÁI</a:t>
            </a: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1600200" y="33528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9144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DỌC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PHẢI</a:t>
            </a:r>
          </a:p>
        </p:txBody>
      </p:sp>
      <p:sp>
        <p:nvSpPr>
          <p:cNvPr id="73740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  <p:bldP spid="4101" grpId="0" animBg="1"/>
      <p:bldP spid="4102" grpId="0" animBg="1"/>
      <p:bldP spid="4103" grpId="0" animBg="1"/>
      <p:bldP spid="4104" grpId="0"/>
      <p:bldP spid="4108" grpId="0"/>
      <p:bldP spid="41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34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98500" y="2391410"/>
          <a:ext cx="77470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3" imgW="5080000" imgH="2038350" progId="Paint.Picture">
                  <p:embed/>
                </p:oleObj>
              </mc:Choice>
              <mc:Fallback>
                <p:oleObj r:id="rId3" imgW="5080000" imgH="2038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2391410"/>
                        <a:ext cx="7747000" cy="334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 descr="tieu-hoa-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685800"/>
            <a:ext cx="5334000" cy="6172200"/>
          </a:xfrm>
          <a:noFill/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 flipH="1" flipV="1">
            <a:off x="3124200" y="2514600"/>
            <a:ext cx="1752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28600" y="2057400"/>
            <a:ext cx="302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600200" y="2743200"/>
            <a:ext cx="0" cy="68580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99245" y="3438682"/>
            <a:ext cx="2267756" cy="1200329"/>
          </a:xfrm>
          <a:prstGeom prst="rect">
            <a:avLst/>
          </a:prstGeom>
          <a:solidFill>
            <a:srgbClr val="FF00FF">
              <a:alpha val="45097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MÁU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RUỘT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NON,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 RUỘT GIÀ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VÀ 1 PHẦN TỤY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 ĐỘNG MẠCH:</a:t>
            </a:r>
          </a:p>
        </p:txBody>
      </p:sp>
      <p:sp>
        <p:nvSpPr>
          <p:cNvPr id="8192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9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/>
      <p:bldP spid="11270" grpId="0" animBg="1"/>
      <p:bldP spid="11271" grpId="0" animBg="1"/>
      <p:bldP spid="1127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479E9C4-9644-487F-AAA5-56EF269FD798}" type="slidenum">
              <a:rPr lang="en-US" smtClean="0"/>
              <a:t>36</a:t>
            </a:fld>
            <a:endParaRPr lang="en-US" smtClean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066800"/>
            <a:ext cx="86391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2950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 descr="tieu-hoa-1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38475" y="1371600"/>
            <a:ext cx="4124325" cy="5257800"/>
          </a:xfrm>
          <a:noFill/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2.2- PHÂN ĐOẠN: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2514600" y="41910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93750" y="3976688"/>
            <a:ext cx="17383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MANH TRÀNG</a:t>
            </a: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733800" y="4724400"/>
            <a:ext cx="457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338388" y="5181600"/>
            <a:ext cx="15478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THỪA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2819400" y="3733800"/>
            <a:ext cx="990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60350" y="3519488"/>
            <a:ext cx="2635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LỖ HỒI- MANH TRÀNG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2667000" y="2743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42950" y="25146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LÊN</a:t>
            </a: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5105400" y="1676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191000" y="11430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NGANG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2971800" y="1905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527050" y="1676400"/>
            <a:ext cx="2444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(P)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6400800" y="297180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6781800" y="27432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XUỐNG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705600" y="1524000"/>
            <a:ext cx="3810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6781800" y="1219200"/>
            <a:ext cx="2432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(T)</a:t>
            </a:r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V="1">
            <a:off x="6324600" y="4495800"/>
            <a:ext cx="838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7207250" y="4083050"/>
            <a:ext cx="1555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SIGMA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5029200" y="4953000"/>
            <a:ext cx="1524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6553200" y="5348288"/>
            <a:ext cx="17129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5105400" y="6248400"/>
            <a:ext cx="838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943600" y="6262688"/>
            <a:ext cx="12811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HẬU MÔN</a:t>
            </a:r>
          </a:p>
        </p:txBody>
      </p:sp>
      <p:sp>
        <p:nvSpPr>
          <p:cNvPr id="8604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 animBg="1"/>
      <p:bldP spid="13318" grpId="0"/>
      <p:bldP spid="13319" grpId="0" animBg="1"/>
      <p:bldP spid="13320" grpId="0"/>
      <p:bldP spid="13321" grpId="0" animBg="1"/>
      <p:bldP spid="13322" grpId="0"/>
      <p:bldP spid="13323" grpId="0" animBg="1"/>
      <p:bldP spid="13324" grpId="0"/>
      <p:bldP spid="13325" grpId="0" animBg="1"/>
      <p:bldP spid="13326" grpId="0"/>
      <p:bldP spid="13327" grpId="0" animBg="1"/>
      <p:bldP spid="13328" grpId="0"/>
      <p:bldP spid="13329" grpId="0" animBg="1"/>
      <p:bldP spid="13330" grpId="0"/>
      <p:bldP spid="13331" grpId="0" animBg="1"/>
      <p:bldP spid="13332" grpId="0"/>
      <p:bldP spid="13333" grpId="0" animBg="1"/>
      <p:bldP spid="13334" grpId="0"/>
      <p:bldP spid="13335" grpId="0" animBg="1"/>
      <p:bldP spid="13336" grpId="0"/>
      <p:bldP spid="13337" grpId="0" animBg="1"/>
      <p:bldP spid="133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7DA9D4D-8D9C-45C8-9336-5499CB6FAB76}" type="slidenum">
              <a:rPr lang="en-US" smtClean="0"/>
              <a:t>38</a:t>
            </a:fld>
            <a:endParaRPr lang="en-US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123950"/>
            <a:ext cx="86391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Rectangle 5"/>
          <p:cNvSpPr/>
          <p:nvPr/>
        </p:nvSpPr>
        <p:spPr>
          <a:xfrm>
            <a:off x="381000" y="2743200"/>
            <a:ext cx="28956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 RUỘT NON – RUỘT GIÀ</a:t>
            </a:r>
          </a:p>
        </p:txBody>
      </p:sp>
      <p:sp>
        <p:nvSpPr>
          <p:cNvPr id="8704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1" descr="ZOO%20234%20The%20Large%20Intestin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990600"/>
            <a:ext cx="5181600" cy="5562600"/>
          </a:xfrm>
          <a:noFill/>
        </p:spPr>
      </p:pic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2133600" y="27432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65150" y="2559050"/>
            <a:ext cx="14922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PHÌNH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5791200" y="2057400"/>
            <a:ext cx="1447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270750" y="2254250"/>
            <a:ext cx="156051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THỪA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MẠC NỐI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DẢI CƠ DỌC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52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2.1- HÌNH THỂ NGOÀI:</a:t>
            </a:r>
          </a:p>
        </p:txBody>
      </p:sp>
      <p:sp>
        <p:nvSpPr>
          <p:cNvPr id="8807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nimBg="1"/>
      <p:bldP spid="61444" grpId="0"/>
      <p:bldP spid="61445" grpId="0" animBg="1"/>
      <p:bldP spid="61446" grpId="0"/>
      <p:bldP spid="614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67F1047-1C61-4AC1-8486-0A66AA431A69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/>
          <a:srcRect l="10607" t="31684" r="56087" b="11054"/>
          <a:stretch>
            <a:fillRect/>
          </a:stretch>
        </p:blipFill>
        <p:spPr bwMode="auto">
          <a:xfrm>
            <a:off x="1571625" y="0"/>
            <a:ext cx="6126163" cy="685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10189A6-4F47-4D88-8F7F-656DEEB4E13F}" type="slidenum">
              <a:rPr lang="en-US" smtClean="0"/>
              <a:t>40</a:t>
            </a:fld>
            <a:endParaRPr lang="en-US" smtClean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295400"/>
            <a:ext cx="862965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9094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thông máu tới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41</a:t>
            </a:fld>
            <a:endParaRPr lang="en-US"/>
          </a:p>
        </p:txBody>
      </p:sp>
      <p:pic>
        <p:nvPicPr>
          <p:cNvPr id="6146" name="Picture 2" descr="C:\Users\USER\Desktop\tinh-mach-cua-g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936115"/>
            <a:ext cx="7063740" cy="47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4BD8460-62D6-4003-BA11-4AF184A41848}" type="slidenum">
              <a:rPr lang="en-US" smtClean="0"/>
              <a:t>42</a:t>
            </a:fld>
            <a:endParaRPr lang="en-US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33400"/>
            <a:ext cx="863917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TIeu-hoa-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95600" y="1219200"/>
            <a:ext cx="4572000" cy="5486400"/>
          </a:xfrm>
          <a:noFill/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CỬA: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52400" y="1828800"/>
            <a:ext cx="2138363" cy="369888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2286000"/>
            <a:ext cx="0" cy="36576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85800" y="3962400"/>
            <a:ext cx="4267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685800" y="3124200"/>
            <a:ext cx="4648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85800" y="4572000"/>
            <a:ext cx="52578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85800" y="3595688"/>
            <a:ext cx="33337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TRÊN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85800" y="2743200"/>
            <a:ext cx="12176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LÁCH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85800" y="4205288"/>
            <a:ext cx="33305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DƯỚI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7" grpId="0" animBg="1"/>
      <p:bldP spid="20488" grpId="0" animBg="1"/>
      <p:bldP spid="20489" grpId="0" animBg="1"/>
      <p:bldP spid="20490" grpId="0" animBg="1"/>
      <p:bldP spid="20491" grpId="0" animBg="1"/>
      <p:bldP spid="20492" grpId="0"/>
      <p:bldP spid="20493" grpId="0"/>
      <p:bldP spid="2049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44</a:t>
            </a:fld>
            <a:endParaRPr lang="en-US"/>
          </a:p>
        </p:txBody>
      </p:sp>
      <p:pic>
        <p:nvPicPr>
          <p:cNvPr id="7170" name="Picture 2" descr="C:\Users\USER\Desktop\benh_tri_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629400" cy="58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5ED4DE-E6B9-4E6E-AC9C-6B18183C4A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8963"/>
            <a:ext cx="8686800" cy="3703637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vi-VN" sz="2800" dirty="0" smtClean="0">
                <a:cs typeface="Times New Roman" panose="02020603050405020304" pitchFamily="18" charset="0"/>
              </a:rPr>
              <a:t>Tiếp nhận thức 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vi-VN" sz="2800" dirty="0" smtClean="0">
                <a:cs typeface="Times New Roman" panose="02020603050405020304" pitchFamily="18" charset="0"/>
              </a:rPr>
              <a:t>ắt đầu tiêu hóa thức ăn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Nuốt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nửa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389438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Amylase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Chứa nhiều kháng thể IgA</a:t>
            </a:r>
          </a:p>
        </p:txBody>
      </p:sp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1D0F7E6-0092-44E9-9CF6-96C14346CCAC}" type="datetime10">
              <a:rPr lang="en-US" smtClean="0"/>
              <a:t>21:00</a:t>
            </a:fld>
            <a:endParaRPr lang="en-US" smtClean="0"/>
          </a:p>
        </p:txBody>
      </p:sp>
      <p:sp>
        <p:nvSpPr>
          <p:cNvPr id="119811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CA36C9A-C35A-4713-8434-B6C775CBA787}" type="slidenum">
              <a:rPr lang="en-US" smtClean="0"/>
              <a:t>48</a:t>
            </a:fld>
            <a:endParaRPr lang="en-US" smtClean="0"/>
          </a:p>
        </p:txBody>
      </p:sp>
      <p:sp>
        <p:nvSpPr>
          <p:cNvPr id="32773" name="Nơi giữ chỗ cho Nội dung 6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419600"/>
          </a:xfrm>
        </p:spPr>
        <p:txBody>
          <a:bodyPr rtlCol="0">
            <a:normAutofit/>
          </a:bodyPr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Chức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năng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của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dạ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dày: </a:t>
            </a:r>
            <a:endParaRPr lang="en-US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đựng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thức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ăn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hóa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defRPr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Content Placeholder 2"/>
          <p:cNvSpPr>
            <a:spLocks noGrp="1"/>
          </p:cNvSpPr>
          <p:nvPr>
            <p:ph sz="quarter" idx="1"/>
          </p:nvPr>
        </p:nvSpPr>
        <p:spPr>
          <a:xfrm>
            <a:off x="0" y="2209800"/>
            <a:ext cx="4724400" cy="3962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sz="4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Chứa thức ăn</a:t>
            </a:r>
          </a:p>
          <a:p>
            <a:pPr algn="just" eaLnBrk="1" hangingPunct="1"/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 Dạ dày có 3 lớp cơ trơn</a:t>
            </a:r>
          </a:p>
          <a:p>
            <a:pPr algn="just" eaLnBrk="1" hangingPunct="1"/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 Dạ dày có khả năng giãn lớn, nên không thay đổi áp suất trong lòng dạ dày</a:t>
            </a:r>
          </a:p>
        </p:txBody>
      </p:sp>
      <p:pic>
        <p:nvPicPr>
          <p:cNvPr id="120835" name="Picture 2" descr="D:\My Documents\Downloads\TCẤP\TL TC YS-DD\HINH GP\TIÊU HÓA\d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441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MIỆNG – HẦU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68BC0246-1FFD-47E6-A10B-14240F8AC4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057400"/>
            <a:ext cx="8153400" cy="274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bóp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trộn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ngấm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 vị co trương lực nhẹ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đợt (d &lt; 2mm)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 co thắt lưu động (MMC) xuất hiện khi motilin tiết ra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Content Placeholder 2"/>
          <p:cNvSpPr>
            <a:spLocks noGrp="1"/>
          </p:cNvSpPr>
          <p:nvPr>
            <p:ph sz="quarter" idx="1"/>
          </p:nvPr>
        </p:nvSpPr>
        <p:spPr>
          <a:xfrm>
            <a:off x="3429000" y="6172200"/>
            <a:ext cx="2819400" cy="457200"/>
          </a:xfrm>
          <a:ln>
            <a:solidFill>
              <a:srgbClr val="00B050"/>
            </a:solidFill>
          </a:ln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Đóng mở tâm vị</a:t>
            </a:r>
          </a:p>
        </p:txBody>
      </p:sp>
      <p:pic>
        <p:nvPicPr>
          <p:cNvPr id="122883" name="Picture 2" descr="D:\My Documents\Downloads\TCẤP\TL TC YS-DD\HINH GP\TIÊU HÓA\thq d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828800"/>
            <a:ext cx="3886200" cy="4114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22884" name="Picture 3" descr="D:\My Documents\Downloads\TCẤP\TL TC YS-DD\HINH GP\TIÊU HÓA\t ă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4762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3" y="838200"/>
            <a:ext cx="9155112" cy="57150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ogen.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Lipase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lipid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diglycerid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acid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béo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Gelatinase.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pepsinogenpepsin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khuẩn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(pH ~ 1)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cellulose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môn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TB cổ tuyến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HCl, IF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-76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67200" y="4648200"/>
            <a:ext cx="17526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Collagen 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3429000" y="3200400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200400" y="2133600"/>
            <a:ext cx="1905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Pepsinogen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7086600" y="21336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Protid 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5867400" y="22098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5105400" y="1066800"/>
            <a:ext cx="2133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533400" y="2438400"/>
            <a:ext cx="2362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chính</a:t>
            </a:r>
          </a:p>
        </p:txBody>
      </p:sp>
      <p:sp>
        <p:nvSpPr>
          <p:cNvPr id="10" name="Right Arrow 9"/>
          <p:cNvSpPr/>
          <p:nvPr/>
        </p:nvSpPr>
        <p:spPr>
          <a:xfrm rot="20382940">
            <a:off x="2716213" y="2422525"/>
            <a:ext cx="414337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2225423">
            <a:off x="2611438" y="2897188"/>
            <a:ext cx="9779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257800" y="1676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105400" y="2286000"/>
            <a:ext cx="8255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86600" y="23622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724400" y="3276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133600" y="33528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/>
          <p:nvPr/>
        </p:nvSpPr>
        <p:spPr bwMode="auto">
          <a:xfrm>
            <a:off x="5867400" y="3276600"/>
            <a:ext cx="1295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Lipid </a:t>
            </a: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295400" y="4648200"/>
            <a:ext cx="1752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Gelatinase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276600" y="4724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allAtOnce"/>
      <p:bldP spid="18" grpId="0" build="allAtOnce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971800"/>
            <a:ext cx="19780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viền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09311" y="3442494"/>
            <a:ext cx="2816190" cy="11168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Điều chỉnh pH mang tính acid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581400" y="2895600"/>
            <a:ext cx="914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5410200" y="2209800"/>
            <a:ext cx="3505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Hoạt hóa pepsinogen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90800" y="3048000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454525" y="2554288"/>
            <a:ext cx="977900" cy="484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551363" y="3176588"/>
            <a:ext cx="979487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486944" y="3828256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3124200" y="4724400"/>
            <a:ext cx="3429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Thủy phân cellulose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0" grpId="0" animBg="1"/>
      <p:bldP spid="11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6695" y="3200400"/>
            <a:ext cx="17367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cổ tuyến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562600" y="3733800"/>
            <a:ext cx="2286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Mucoprotein</a:t>
            </a:r>
          </a:p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(IF)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2971800" y="3048000"/>
            <a:ext cx="18288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nhầy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410200" y="2133600"/>
            <a:ext cx="3505200" cy="838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133600" y="3200400"/>
            <a:ext cx="838200" cy="3810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781550" y="2613025"/>
            <a:ext cx="803275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629150" y="3635375"/>
            <a:ext cx="979488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8229600" y="3733800"/>
            <a:ext cx="914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B12</a:t>
            </a:r>
          </a:p>
        </p:txBody>
      </p:sp>
      <p:sp>
        <p:nvSpPr>
          <p:cNvPr id="12" name="Right Arrow 11"/>
          <p:cNvSpPr/>
          <p:nvPr/>
        </p:nvSpPr>
        <p:spPr>
          <a:xfrm rot="21560504">
            <a:off x="7694613" y="3792538"/>
            <a:ext cx="608012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1" grpId="0" build="allAtOnce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56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94310" y="169545"/>
          <a:ext cx="870712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6400800" imgH="4686300" progId="Paint.Picture">
                  <p:embed/>
                </p:oleObj>
              </mc:Choice>
              <mc:Fallback>
                <p:oleObj r:id="rId3" imgW="6400800" imgH="4686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10" y="169545"/>
                        <a:ext cx="8707120" cy="637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/>
          <p:nvPr/>
        </p:nvSpPr>
        <p:spPr bwMode="auto">
          <a:xfrm>
            <a:off x="0" y="2286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BÀI TIẾT DỊCH VỊ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55113" cy="4572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ngửi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acetylcholin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gastrin +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histamin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Hormon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	Adrenalin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noradrenalin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Corticoid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pepsin+HCl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9623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59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030730" y="287020"/>
          <a:ext cx="5790565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3" imgW="4356100" imgH="4597400" progId="Paint.Picture">
                  <p:embed/>
                </p:oleObj>
              </mc:Choice>
              <mc:Fallback>
                <p:oleObj r:id="rId3" imgW="4356100" imgH="4597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0730" y="287020"/>
                        <a:ext cx="5790565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819400" y="76200"/>
            <a:ext cx="3886200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114800" cy="5638800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 t="26656" r="24107"/>
          <a:stretch>
            <a:fillRect/>
          </a:stretch>
        </p:blipFill>
        <p:spPr bwMode="auto">
          <a:xfrm>
            <a:off x="2042795" y="1644650"/>
            <a:ext cx="50577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60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77570" y="110490"/>
          <a:ext cx="7267575" cy="633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4756150" imgH="3429000" progId="Paint.Picture">
                  <p:embed/>
                </p:oleObj>
              </mc:Choice>
              <mc:Fallback>
                <p:oleObj r:id="rId3" imgW="4756150" imgH="3429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570" y="110490"/>
                        <a:ext cx="7267575" cy="6331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95" y="443865"/>
            <a:ext cx="750760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giai đoạn tiết dịch vị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59130" y="2144395"/>
          <a:ext cx="7860665" cy="410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8902700" imgH="4648200" progId="Paint.Picture">
                  <p:embed/>
                </p:oleObj>
              </mc:Choice>
              <mc:Fallback>
                <p:oleObj r:id="rId3" imgW="8902700" imgH="4648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130" y="2144395"/>
                        <a:ext cx="7860665" cy="410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133600"/>
            <a:ext cx="8153400" cy="4495800"/>
          </a:xfrm>
        </p:spPr>
        <p:txBody>
          <a:bodyPr/>
          <a:lstStyle/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co thắt.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Hoạt động tiết dịch ruột: Peptidase, Sucrase, Maltase, Lactase, Lipase.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tụy.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mật.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 thu các chất.</a:t>
            </a:r>
          </a:p>
          <a:p>
            <a:pPr marL="514350" indent="-514350" eaLnBrk="1" hangingPunct="1">
              <a:buFont typeface="Wingdings" panose="05000000000000000000" pitchFamily="2" charset="2"/>
              <a:buNone/>
            </a:pPr>
            <a:endParaRPr lang="en-US" sz="32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(Tá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218AC28-0D67-4E63-8BD5-269265A93BD3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8100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tốc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1cm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hết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non: 3 – 5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giơ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</a:t>
            </a:r>
          </a:p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lúc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đói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– 90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Đẩy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thừa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ngược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VK từ đại tràng vào tiểu tràng.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546230E-6114-497C-8AE3-7150FD5D3A56}" type="slidenum">
              <a:rPr lang="en-US" altLang="en-US" smtClean="0"/>
              <a:t>65</a:t>
            </a:fld>
            <a:endParaRPr lang="en-US" altLang="en-US" smtClean="0"/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905000"/>
            <a:ext cx="8531225" cy="4495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peptidase, maltase,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lactase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Peptidase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Maltase                maltose               glucose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sacarose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glucose+ fructose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Lactase                 lactose                 glucose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galactose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Lipase                   lipid                     glycerol+ acid béo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33600" y="355441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84700" y="3581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463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336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5720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46300" y="51816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72000" y="51054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 txBox="1"/>
          <p:nvPr/>
        </p:nvSpPr>
        <p:spPr bwMode="auto">
          <a:xfrm>
            <a:off x="0" y="9271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133600" y="5673398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mtClean="0"/>
              <a:t>            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572000" y="564265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133600"/>
            <a:ext cx="8531225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Hoạt động bài tiết của dịch tụy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 tụy là chất lỏng không màu, pH kiềm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tiêu protid: trypsinogen, chymotrypsinogen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tiêu hóa lipid: lipase, cholesterol- esterase, phospholipase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tiêu hóa glucid: amylase, maltase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2057400" y="3200400"/>
            <a:ext cx="2057400" cy="4572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Trypsinogen 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4724400" y="3276600"/>
            <a:ext cx="1447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2209800" y="2057400"/>
            <a:ext cx="2057400" cy="60960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Enterokinase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0" y="3886200"/>
            <a:ext cx="1066800" cy="838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Tụy 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67000" y="2590800"/>
            <a:ext cx="48418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99651">
            <a:off x="990600" y="3424238"/>
            <a:ext cx="1143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9713687">
            <a:off x="3970655" y="3917950"/>
            <a:ext cx="10874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7391400" y="3886200"/>
            <a:ext cx="1807845" cy="9906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Polypeptid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76115" y="4670108"/>
            <a:ext cx="304800" cy="484187"/>
          </a:xfrm>
          <a:prstGeom prst="rightArrow">
            <a:avLst>
              <a:gd name="adj1" fmla="val 50000"/>
              <a:gd name="adj2" fmla="val 46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600200" y="4724400"/>
            <a:ext cx="2819400" cy="457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066800" y="4697095"/>
            <a:ext cx="5286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200400" y="2743200"/>
            <a:ext cx="457200" cy="457200"/>
          </a:xfrm>
          <a:prstGeom prst="rect">
            <a:avLst/>
          </a:prstGeom>
          <a:ln>
            <a:noFill/>
          </a:ln>
        </p:spPr>
        <p:txBody>
          <a:bodyPr>
            <a:normAutofit fontScale="550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5" name="Content Placeholder 2"/>
          <p:cNvSpPr txBox="1"/>
          <p:nvPr/>
        </p:nvSpPr>
        <p:spPr>
          <a:xfrm>
            <a:off x="3124200" y="3657600"/>
            <a:ext cx="990600" cy="457200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67200" y="3276600"/>
            <a:ext cx="304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4724400" y="4697095"/>
            <a:ext cx="2209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6934200" y="4075113"/>
            <a:ext cx="381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2"/>
          <p:cNvSpPr txBox="1"/>
          <p:nvPr/>
        </p:nvSpPr>
        <p:spPr bwMode="auto">
          <a:xfrm>
            <a:off x="0" y="457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1335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protid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animBg="1"/>
      <p:bldP spid="12" grpId="0" animBg="1"/>
      <p:bldP spid="13" grpId="0" bldLvl="0" animBg="1"/>
      <p:bldP spid="15" grpId="0" build="allAtOnce" animBg="1"/>
      <p:bldP spid="16" grpId="0" bldLvl="0" animBg="1"/>
      <p:bldP spid="18" grpId="0" build="allAtOnce" animBg="1"/>
      <p:bldP spid="19" grpId="0" bldLvl="0" animBg="1"/>
      <p:bldP spid="24" grpId="0" build="allAtOnce"/>
      <p:bldP spid="25" grpId="0" build="allAtOnce"/>
      <p:bldP spid="26" grpId="0" animBg="1"/>
      <p:bldP spid="27" grpId="0" build="allAtOnce" animBg="1"/>
      <p:bldP spid="28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38600" y="3886200"/>
            <a:ext cx="1447800" cy="457200"/>
          </a:xfrm>
          <a:solidFill>
            <a:srgbClr val="FF0000"/>
          </a:solidFill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1447800" y="5410200"/>
            <a:ext cx="2286000" cy="685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Phospholipase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905000" y="24384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6324600" y="38100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248400" y="25146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5943600" y="5410200"/>
            <a:ext cx="1752600" cy="60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Glycerol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1447800" y="3657600"/>
            <a:ext cx="1905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esterase </a:t>
            </a:r>
          </a:p>
        </p:txBody>
      </p:sp>
      <p:sp>
        <p:nvSpPr>
          <p:cNvPr id="13" name="Right Arrow 12"/>
          <p:cNvSpPr/>
          <p:nvPr/>
        </p:nvSpPr>
        <p:spPr>
          <a:xfrm rot="2001892">
            <a:off x="2947988" y="2971800"/>
            <a:ext cx="977900" cy="48577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7944510">
            <a:off x="3313113" y="4646613"/>
            <a:ext cx="979487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9086895">
            <a:off x="5218113" y="3008313"/>
            <a:ext cx="977900" cy="48418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638800" y="3733800"/>
            <a:ext cx="7620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3124762">
            <a:off x="5260182" y="4636294"/>
            <a:ext cx="977900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352800" y="3886200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2352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lipid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 animBg="1"/>
      <p:bldP spid="13" grpId="0" animBg="1"/>
      <p:bldP spid="14" grpId="0" animBg="1"/>
      <p:bldP spid="16" grpId="0" animBg="1"/>
      <p:bldP spid="23" grpId="0" animBg="1"/>
      <p:bldP spid="2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C8E2102-53D9-477C-B9BD-974E2DB8D896}" type="slidenum">
              <a:rPr lang="en-US" smtClean="0"/>
              <a:t>7</a:t>
            </a:fld>
            <a:endParaRPr lang="en-US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2387"/>
            <a:ext cx="8058150" cy="5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7414" name="Content Placeholder 2"/>
          <p:cNvSpPr txBox="1"/>
          <p:nvPr/>
        </p:nvSpPr>
        <p:spPr bwMode="auto">
          <a:xfrm>
            <a:off x="533400" y="58674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Tạo thành bên của miệng.</a:t>
            </a:r>
          </a:p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Phía trong được lót lớp niêm mạc ẩm.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762000" y="4114800"/>
            <a:ext cx="1447800" cy="6096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 bột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657600" y="5943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Maltase 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3657600" y="4114800"/>
            <a:ext cx="14478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Maltose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685800" y="26670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Amylase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6705600" y="41148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Glucose  </a:t>
            </a:r>
          </a:p>
        </p:txBody>
      </p:sp>
      <p:sp>
        <p:nvSpPr>
          <p:cNvPr id="9" name="Down Arrow 8"/>
          <p:cNvSpPr/>
          <p:nvPr/>
        </p:nvSpPr>
        <p:spPr>
          <a:xfrm>
            <a:off x="1143000" y="3505200"/>
            <a:ext cx="48418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38400" y="41910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4114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486400" y="42672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71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glucid</a:t>
            </a:r>
          </a:p>
        </p:txBody>
      </p:sp>
      <p:sp>
        <p:nvSpPr>
          <p:cNvPr id="16" name="Rectangle 2"/>
          <p:cNvSpPr txBox="1"/>
          <p:nvPr/>
        </p:nvSpPr>
        <p:spPr bwMode="auto">
          <a:xfrm>
            <a:off x="0" y="1524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animBg="1"/>
      <p:bldP spid="10" grpId="0" animBg="1"/>
      <p:bldP spid="11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86868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Hoạt động bài tiết dịch mật: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tiêu hóa và hấp thu chất béo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10200" y="4114800"/>
            <a:ext cx="990600" cy="609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Na 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352800" y="3733800"/>
            <a:ext cx="1447800" cy="1219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</a:t>
            </a:r>
          </a:p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Mật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990600" y="40386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 Gan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066800" y="60198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Acetat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62000" y="2362200"/>
            <a:ext cx="2057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Cholesterol  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7315200" y="4038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85000" lnSpcReduction="100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7315200" y="5562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1375569" y="3272631"/>
            <a:ext cx="62865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1447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38400" y="4191000"/>
            <a:ext cx="7620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4876800" y="4267200"/>
            <a:ext cx="381000" cy="381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77000" y="4114800"/>
            <a:ext cx="685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696200" y="4876800"/>
            <a:ext cx="4841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/>
          <p:nvPr/>
        </p:nvSpPr>
        <p:spPr bwMode="auto">
          <a:xfrm>
            <a:off x="6248400" y="48006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Hấp thu </a:t>
            </a:r>
          </a:p>
        </p:txBody>
      </p:sp>
      <p:sp>
        <p:nvSpPr>
          <p:cNvPr id="21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build="allAtOnce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60198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monosacharid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lipid  (glycerol,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: vitamin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K, 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88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295400"/>
            <a:ext cx="3276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7"/>
          <p:cNvPicPr>
            <a:picLocks noChangeAspect="1" noChangeArrowheads="1"/>
          </p:cNvPicPr>
          <p:nvPr/>
        </p:nvPicPr>
        <p:blipFill>
          <a:blip r:embed="rId3"/>
          <a:srcRect l="30435" t="15858" r="26086" b="8144"/>
          <a:stretch>
            <a:fillRect/>
          </a:stretch>
        </p:blipFill>
        <p:spPr bwMode="auto">
          <a:xfrm>
            <a:off x="6096000" y="4183063"/>
            <a:ext cx="3048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B40A019-F4CC-4D6A-BD76-E5EFA9F48B4E}" type="datetime10">
              <a:rPr lang="en-US" smtClean="0"/>
              <a:t>21:00</a:t>
            </a:fld>
            <a:endParaRPr lang="en-US" smtClean="0"/>
          </a:p>
        </p:txBody>
      </p:sp>
      <p:sp>
        <p:nvSpPr>
          <p:cNvPr id="14950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826EC52B-D925-429B-8537-79180327DEBD}" type="slidenum">
              <a:rPr lang="en-US" smtClean="0"/>
              <a:t>73</a:t>
            </a:fld>
            <a:endParaRPr lang="en-US" smtClean="0"/>
          </a:p>
        </p:txBody>
      </p:sp>
      <p:sp>
        <p:nvSpPr>
          <p:cNvPr id="149508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xảy ra quá trình tiêu hóa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vi-VN" sz="3200" smtClean="0">
                <a:cs typeface="Times New Roman" panose="02020603050405020304" pitchFamily="18" charset="0"/>
              </a:rPr>
              <a:t>Tái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nước, 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Na và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khoángchất</a:t>
            </a: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khuôn phân và tống ra ngoài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khuẩn ở ruột già sản xuất ra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K, một vài loại vitamin B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469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GIÀ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ĐẶT HMNT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74</a:t>
            </a:fld>
            <a:endParaRPr lang="en-US"/>
          </a:p>
        </p:txBody>
      </p:sp>
      <p:pic>
        <p:nvPicPr>
          <p:cNvPr id="8194" name="Picture 2" descr="C:\Users\USER\Desktop\Picture1-2-1237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82730" cy="45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SINH LÝ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75</a:t>
            </a:fld>
            <a:endParaRPr lang="en-US"/>
          </a:p>
        </p:txBody>
      </p:sp>
      <p:pic>
        <p:nvPicPr>
          <p:cNvPr id="5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624330"/>
            <a:ext cx="4817110" cy="49606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595" y="2021205"/>
            <a:ext cx="8709660" cy="4105275"/>
          </a:xfrm>
        </p:spPr>
        <p:txBody>
          <a:bodyPr/>
          <a:lstStyle/>
          <a:p>
            <a:pPr marL="0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carbonhydrat: chuyển đổi galastose và frusctose thành glucose và dự trữ đường dưới dạng Glycogen. Glucuronic cũng được tổng hợp từ glucose.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lipid: mỡ hấp thu ruột-&gt; hạch bạch huyết-&gt; gan -&gt; lipoprotein (HDL/ LDL)-&gt; máu-&gt; mô.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protid gồm: chuyển hóa aa và tổng hợp protein: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Chuyển hóa aa: Nhờ enzym desaminase khử amin cho ra acid cetonic và amoniac. Các cetonic theo 2 con đường đó là tổng hợp aa nội sinh từ aa của TA và tham gia con đường chu trình Krebs.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Tổng hợp protein: các aa liên kết tạo ra chuỗi polypeptid, các chuỗi này đóng xoắn tạo ra protein, chiếm 50% lượng protein cơ thể.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15" y="570230"/>
            <a:ext cx="8955405" cy="1054100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CÁC CHẤT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/>
              <a:t>CHỨC NĂNG CHỐNG ĐỘC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641475" y="2049145"/>
          <a:ext cx="5974080" cy="45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4330700" imgH="3302000" progId="Paint.Picture">
                  <p:embed/>
                </p:oleObj>
              </mc:Choice>
              <mc:Fallback>
                <p:oleObj r:id="rId3" imgW="4330700" imgH="3302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1475" y="2049145"/>
                        <a:ext cx="5974080" cy="455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150" y="133350"/>
            <a:ext cx="8814435" cy="1054100"/>
          </a:xfrm>
        </p:spPr>
        <p:txBody>
          <a:bodyPr/>
          <a:lstStyle/>
          <a:p>
            <a:r>
              <a:rPr lang="en-US" sz="4200"/>
              <a:t>BÀI TIẾT SẢN PHẨM THOÁI HÓA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85165" y="1052195"/>
          <a:ext cx="7412355" cy="565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3" imgW="4279900" imgH="4406900" progId="Paint.Picture">
                  <p:embed/>
                </p:oleObj>
              </mc:Choice>
              <mc:Fallback>
                <p:oleObj r:id="rId3" imgW="4279900" imgH="4406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165" y="1052195"/>
                        <a:ext cx="7412355" cy="565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E92ED9A-F2CF-48D5-BADB-8406998D7E7F}" type="slidenum">
              <a:rPr lang="en-US" smtClean="0"/>
              <a:t>8</a:t>
            </a:fld>
            <a:endParaRPr lang="en-US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42938"/>
            <a:ext cx="80676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5A3F6180-4ACA-473D-8861-D47247943A5D}" type="slidenum">
              <a:rPr lang="en-US" smtClean="0"/>
              <a:t>9</a:t>
            </a:fld>
            <a:endParaRPr lang="en-US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0"/>
            <a:ext cx="80676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9461" name="Content Placeholder 2"/>
          <p:cNvSpPr txBox="1"/>
          <p:nvPr/>
        </p:nvSpPr>
        <p:spPr bwMode="auto">
          <a:xfrm>
            <a:off x="533400" y="5334000"/>
            <a:ext cx="82296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Vị trí: bao quanh miệng.</a:t>
            </a: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Tác dụng: nhận biết cảm giác.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1696</Words>
  <Application>Microsoft Office PowerPoint</Application>
  <PresentationFormat>On-screen Show (4:3)</PresentationFormat>
  <Paragraphs>374</Paragraphs>
  <Slides>78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Arial</vt:lpstr>
      <vt:lpstr>Book Antiqua</vt:lpstr>
      <vt:lpstr>Calibri</vt:lpstr>
      <vt:lpstr>Times New Roman</vt:lpstr>
      <vt:lpstr>Verdana</vt:lpstr>
      <vt:lpstr>Wingdings</vt:lpstr>
      <vt:lpstr>Wingdings 2</vt:lpstr>
      <vt:lpstr>Hardcover</vt:lpstr>
      <vt:lpstr>Paintbrush Picture</vt:lpstr>
      <vt:lpstr>GIẢI PHẪU HỆ TIÊU HÓA</vt:lpstr>
      <vt:lpstr>PowerPoint Presentation</vt:lpstr>
      <vt:lpstr>MỤC TIÊU</vt:lpstr>
      <vt:lpstr>PowerPoint Presentation</vt:lpstr>
      <vt:lpstr>GIẢI PHẪU MIỆNG – HẦU</vt:lpstr>
      <vt:lpstr>MIỆNG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PHẪU ỐNG TIÊU HÓA</vt:lpstr>
      <vt:lpstr>PowerPoint Presentation</vt:lpstr>
      <vt:lpstr>THỰC QUẢN</vt:lpstr>
      <vt:lpstr>PowerPoint Presentation</vt:lpstr>
      <vt:lpstr>PowerPoint Presentation</vt:lpstr>
      <vt:lpstr>VỠ TĨNH MẠCH TQ</vt:lpstr>
      <vt:lpstr>PowerPoint Presentation</vt:lpstr>
      <vt:lpstr>PowerPoint Presentation</vt:lpstr>
      <vt:lpstr>DẠ DÀY</vt:lpstr>
      <vt:lpstr>DẠ DÀY</vt:lpstr>
      <vt:lpstr>PowerPoint Presentation</vt:lpstr>
      <vt:lpstr>Cấu tạo tuyến vị</vt:lpstr>
      <vt:lpstr>RUỘT NON</vt:lpstr>
      <vt:lpstr>TÁ TRÀNG</vt:lpstr>
      <vt:lpstr>TÁ TRÀNG</vt:lpstr>
      <vt:lpstr>TÁ TRÀNG</vt:lpstr>
      <vt:lpstr>TÁ TRÀNG</vt:lpstr>
      <vt:lpstr>TÁ TRÀNG</vt:lpstr>
      <vt:lpstr>  Giải phẫu tuyến tụy:</vt:lpstr>
      <vt:lpstr>PowerPoint Presentation</vt:lpstr>
      <vt:lpstr>RUỘT NON</vt:lpstr>
      <vt:lpstr>PowerPoint Presentation</vt:lpstr>
      <vt:lpstr>PowerPoint Presentation</vt:lpstr>
      <vt:lpstr>PowerPoint Presentation</vt:lpstr>
      <vt:lpstr>PowerPoint Presentation</vt:lpstr>
      <vt:lpstr>RUỘT GIÀ</vt:lpstr>
      <vt:lpstr>PowerPoint Presentation</vt:lpstr>
      <vt:lpstr>PowerPoint Presentation</vt:lpstr>
      <vt:lpstr>Hệ thông máu tới gan</vt:lpstr>
      <vt:lpstr>PowerPoint Presentation</vt:lpstr>
      <vt:lpstr>PowerPoint Presentation</vt:lpstr>
      <vt:lpstr>PowerPoint Presentation</vt:lpstr>
      <vt:lpstr>SINH LÝ HỆ TIÊU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giai đoạn tiết dịch vị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ĐẶT HMNT</vt:lpstr>
      <vt:lpstr>SINH LÝ GAN</vt:lpstr>
      <vt:lpstr>CHUYỂN HÓA CÁC CHẤT</vt:lpstr>
      <vt:lpstr>CHỨC NĂNG CHỐNG ĐỘC</vt:lpstr>
      <vt:lpstr>BÀI TIẾT SẢN PHẨM THOÁI HÓA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243</cp:revision>
  <dcterms:created xsi:type="dcterms:W3CDTF">2012-11-08T16:12:00Z</dcterms:created>
  <dcterms:modified xsi:type="dcterms:W3CDTF">2023-05-15T14:01:38Z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